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62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4626"/>
  </p:normalViewPr>
  <p:slideViewPr>
    <p:cSldViewPr snapToGrid="0" snapToObjects="1">
      <p:cViewPr varScale="1">
        <p:scale>
          <a:sx n="68" d="100"/>
          <a:sy n="68" d="100"/>
        </p:scale>
        <p:origin x="6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80538-4A72-5241-A549-ABEF8C94A8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AA9D5D-08A1-0D49-B0AD-C60ECEE143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E9E79-8592-9044-9F9E-0AB781D10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226A-75EB-3145-9E21-F5D7A165EDC4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6EF09-4E8E-D748-813C-639A8D70E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8EA9D-3203-B249-9A7A-BDA66F9CB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EF37B-8A5E-624B-8BB2-E0D4B277E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184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CF375-5D08-804B-B77D-BF2AA12E6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1696D-E888-434C-84A7-887B0A84F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50936-20EA-B240-B20C-AA8B972D6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226A-75EB-3145-9E21-F5D7A165EDC4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6C509-6AD0-AF41-BF3E-4DE416CE9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88899-299F-0E46-8453-7FB51CB3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EF37B-8A5E-624B-8BB2-E0D4B277E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2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543BB-0C4F-844A-AB41-9B054D464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85ADB4-0802-364F-AC44-36726D0A3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4E474-D702-C344-8240-6B42F9256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226A-75EB-3145-9E21-F5D7A165EDC4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4ACD67-B16B-B447-ACE8-EF24E59F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0A298-4048-F24D-9371-B9210950A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EF37B-8A5E-624B-8BB2-E0D4B277E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190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EFCA1-E53F-4246-82AF-F0D360945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6B1F3-7A2E-C444-817C-768187E869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DDB4CC-2E77-9044-B62A-8678ADF67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E4C5C-7016-E346-8E0F-FBB5B89C3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226A-75EB-3145-9E21-F5D7A165EDC4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04EEE-30CA-4E4D-AB78-FAC8A8B5A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5527CD-7563-5E47-9A01-0A3FCA41E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EF37B-8A5E-624B-8BB2-E0D4B277E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539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A1081-060C-A54F-9CFD-35055AE00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7FFFE1-07D8-854D-ABFA-A7433C50C4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FBA262-F96D-2244-989E-3356ABC768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DB5C58-425F-5A4C-8EF3-5770EB27E4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DADF2B-A71C-9E40-A68C-2B11CD8378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3E0788-FBE1-D241-8FC5-A39BB4A38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226A-75EB-3145-9E21-F5D7A165EDC4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C9D310-73A8-3D41-9E4A-D5BB0913A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B2D04F-A846-8C44-8E0D-EE7C92A85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EF37B-8A5E-624B-8BB2-E0D4B277E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91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EC19D-273E-1B4E-A920-C620C833C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DABF43-BA68-EA40-830E-5AD90336D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226A-75EB-3145-9E21-F5D7A165EDC4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7D530D-88E0-B54A-8A7E-3A115E9EF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0C386C-8CC0-DA42-8EF8-E2A41301C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EF37B-8A5E-624B-8BB2-E0D4B277E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17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53A271-E0B8-394F-BA64-142FF8C2D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226A-75EB-3145-9E21-F5D7A165EDC4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800F4A-5F1A-D04E-9322-E80ADEB48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6665A5-A7D5-344B-B9B8-1501547DC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EF37B-8A5E-624B-8BB2-E0D4B277E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65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27ED0-57E0-4345-828F-0285F46AF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94E6A-1E47-664C-93A1-9096B33B2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A7D15-15A5-A442-AF5C-E03F84B59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01CF5F-45D8-EE4B-A802-CFFCB7493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226A-75EB-3145-9E21-F5D7A165EDC4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C88974-C58F-1644-A50C-9BB68D17E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86963A-F45B-374D-8792-34A92CF2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EF37B-8A5E-624B-8BB2-E0D4B277E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58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28809-054A-184D-9C16-BB0CEC59E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DE5B1F-153C-C54A-967B-052168B9DF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A332D-B481-FF45-BEC8-7C5630D90F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D8A37B-A9C7-1747-AD15-D0FF6EC92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226A-75EB-3145-9E21-F5D7A165EDC4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93C429-D124-4C42-BD7A-D0D81151F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352955-58CC-BE4F-B99A-E34B592BF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EF37B-8A5E-624B-8BB2-E0D4B277E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152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FD8CE-71ED-4A42-A7D6-031660DF2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B233B0-5B85-4D46-8790-2396DF6AD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86DCC-3F2B-0842-AC05-52B3607A9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226A-75EB-3145-9E21-F5D7A165EDC4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7C199-CE83-E340-AD95-19B5500C6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7302DF-761D-7A46-AFD0-D5C0F0D4D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EF37B-8A5E-624B-8BB2-E0D4B277E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703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FB7BDE-44C5-D14C-9022-94E0228321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0B26A5-815D-C443-B179-825AAB9EFF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494CC-4486-1F45-AD81-50CEFC0D6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226A-75EB-3145-9E21-F5D7A165EDC4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11F52-E5C6-9643-8B85-06D4FC643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2D043-ECC3-F342-90F8-DE7F923EB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EF37B-8A5E-624B-8BB2-E0D4B277E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96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7EEF2C-7580-0B40-9A85-B751B4AC6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916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C688CE-F33E-CF4B-A253-0EE8FF522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664722"/>
            <a:ext cx="10515600" cy="3691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02D4D7-5DE0-BE46-891C-FDB5EE2ECC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3226A-75EB-3145-9E21-F5D7A165EDC4}" type="datetimeFigureOut">
              <a:rPr lang="en-US" smtClean="0"/>
              <a:t>12/1/2020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84B3D-A8ED-BF48-BFEE-20AF035428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74221-0E6C-8F4D-A17D-443F7C7B2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EF37B-8A5E-624B-8BB2-E0D4B277EFB3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CCD1D5-F996-A043-993A-7A2CBC07C60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4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DIN Next LT Pro Heavy" panose="020B050302020305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DIN Next LT Pro" panose="020B050302020305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DIN Next LT Pro" panose="020B050302020305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DIN Next LT Pro" panose="020B050302020305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DIN Next LT Pro" panose="020B050302020305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DIN Next LT Pro" panose="020B050302020305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61AB99-EE1C-457B-80A9-6C2D64575F82}"/>
              </a:ext>
            </a:extLst>
          </p:cNvPr>
          <p:cNvSpPr txBox="1"/>
          <p:nvPr/>
        </p:nvSpPr>
        <p:spPr>
          <a:xfrm>
            <a:off x="1201084" y="2343528"/>
            <a:ext cx="8988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Accuracy and Reoperation Rate for Cortical Bone Trajectory Screws </a:t>
            </a:r>
          </a:p>
          <a:p>
            <a:pPr algn="ctr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Utilizing the </a:t>
            </a:r>
            <a:r>
              <a:rPr lang="en-US" sz="2400" b="0" i="0" u="none" strike="noStrike" dirty="0" err="1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Cannulator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mbria" panose="02040503050406030204" pitchFamily="18" charset="0"/>
              </a:rPr>
              <a:t> Technique </a:t>
            </a: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C8EC54-CD46-4459-BC69-1CA286C413C7}"/>
              </a:ext>
            </a:extLst>
          </p:cNvPr>
          <p:cNvSpPr txBox="1"/>
          <p:nvPr/>
        </p:nvSpPr>
        <p:spPr>
          <a:xfrm>
            <a:off x="8129016" y="4928616"/>
            <a:ext cx="26306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Nitin Khanna, MD</a:t>
            </a:r>
          </a:p>
          <a:p>
            <a:r>
              <a:rPr lang="en-US" dirty="0"/>
              <a:t>Michael Krzyskowski, PA-C</a:t>
            </a:r>
          </a:p>
          <a:p>
            <a:r>
              <a:rPr lang="en-US" dirty="0"/>
              <a:t>Matthew </a:t>
            </a:r>
            <a:r>
              <a:rPr lang="en-US" dirty="0" err="1"/>
              <a:t>Udani</a:t>
            </a:r>
            <a:r>
              <a:rPr lang="en-US" dirty="0"/>
              <a:t>, B.A.</a:t>
            </a:r>
          </a:p>
        </p:txBody>
      </p:sp>
    </p:spTree>
    <p:extLst>
      <p:ext uri="{BB962C8B-B14F-4D97-AF65-F5344CB8AC3E}">
        <p14:creationId xmlns:p14="http://schemas.microsoft.com/office/powerpoint/2010/main" val="2754965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A40F2-3D8A-4327-88DC-79BC2F1CD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518B1-8733-4D01-9596-35ED9E8A9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There has been an increased utilization of Cortical Bone Trajectory (CBT) screws in treatment of Lumbar Degenerative Spinal pathology. 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E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asier ergonomics for screw placement</a:t>
            </a:r>
          </a:p>
          <a:p>
            <a:pPr lvl="1">
              <a:spcBef>
                <a:spcPts val="0"/>
              </a:spcBef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Ability to capture the middle column of the spine utilizing a minimally invasive single incision midline exposure. 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sz="18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N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ovel “inside-out” trajectory and starting point identification is a barrier to widespread adaptation. </a:t>
            </a:r>
          </a:p>
          <a:p>
            <a:pPr lvl="1">
              <a:spcBef>
                <a:spcPts val="0"/>
              </a:spcBef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E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arly techniques were clumsy utilizing multiple passes with burrs, hand drills, awls, and taps. </a:t>
            </a:r>
          </a:p>
          <a:p>
            <a:pPr>
              <a:spcBef>
                <a:spcPts val="0"/>
              </a:spcBef>
            </a:pP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</a:t>
            </a:r>
            <a:r>
              <a:rPr lang="en-US" sz="24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cannulator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technique combines multiple instruments into one instrument and utilizes a slightly more lateral starting point to allow for more reproducible screw placement with minimal steps.</a:t>
            </a:r>
            <a:endParaRPr lang="en-US" sz="3600" b="0" dirty="0">
              <a:effectLst/>
            </a:endParaRP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378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73C3F-8F48-4599-85C3-1E78D452B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495DB-F453-4A67-9982-558ADA50C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784" y="2347464"/>
            <a:ext cx="5808216" cy="3991192"/>
          </a:xfrm>
        </p:spPr>
        <p:txBody>
          <a:bodyPr>
            <a:normAutofit/>
          </a:bodyPr>
          <a:lstStyle/>
          <a:p>
            <a:pPr marL="457200" lvl="1" indent="0">
              <a:spcBef>
                <a:spcPts val="0"/>
              </a:spcBef>
              <a:buNone/>
            </a:pPr>
            <a:endParaRPr lang="en-US" sz="18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N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ovel “inside-out” trajectory and starting point identification is a barrier to widespread adaptation. </a:t>
            </a:r>
          </a:p>
          <a:p>
            <a:pPr lvl="1">
              <a:spcBef>
                <a:spcPts val="0"/>
              </a:spcBef>
            </a:pPr>
            <a:endParaRPr lang="en-US" sz="1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</a:rPr>
              <a:t>E</a:t>
            </a:r>
            <a:r>
              <a:rPr lang="en-US" sz="2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arly techniques were clumsy utilizing multiple passes with burrs, hand drills, awls, and taps. </a:t>
            </a:r>
          </a:p>
          <a:p>
            <a:pPr>
              <a:spcBef>
                <a:spcPts val="0"/>
              </a:spcBef>
            </a:pP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9" name="Picture 8" descr="A picture containing sitting, dog&#10;&#10;Description automatically generated">
            <a:extLst>
              <a:ext uri="{FF2B5EF4-FFF2-40B4-BE49-F238E27FC236}">
                <a16:creationId xmlns:a16="http://schemas.microsoft.com/office/drawing/2014/main" id="{596F50F3-9FB6-4E69-B941-BFABAEA3AD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579" r="2300" b="32070"/>
          <a:stretch/>
        </p:blipFill>
        <p:spPr>
          <a:xfrm>
            <a:off x="6646416" y="2664723"/>
            <a:ext cx="4159490" cy="335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564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99465-682D-478B-A7E3-4A068432E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60FA5-6406-43E3-94FE-0D9E4EE55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64722"/>
            <a:ext cx="5257800" cy="3487503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cannulator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technique combines multiple instruments into one instrument and utilizes a slightly more lateral starting point to allow for more reproducible screw placement with minimal steps.</a:t>
            </a:r>
            <a:endParaRPr lang="en-US" sz="4000" b="0" dirty="0">
              <a:effectLst/>
            </a:endParaRPr>
          </a:p>
          <a:p>
            <a:endParaRPr lang="en-US" dirty="0"/>
          </a:p>
        </p:txBody>
      </p:sp>
      <p:pic>
        <p:nvPicPr>
          <p:cNvPr id="5" name="Picture 4" descr="A picture containing sitting, cat, dark, looking&#10;&#10;Description automatically generated">
            <a:extLst>
              <a:ext uri="{FF2B5EF4-FFF2-40B4-BE49-F238E27FC236}">
                <a16:creationId xmlns:a16="http://schemas.microsoft.com/office/drawing/2014/main" id="{D61D3F2A-C638-48CB-B5ED-BF3C34360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8017" y="1465810"/>
            <a:ext cx="2586850" cy="520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169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7FA29-CADA-4CBA-BBE6-604B58325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Materials/Methods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A75ED-E301-4FCA-95E8-019A17274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 retrospective chart review was performed to identify all posterior lumbar fusion patients from January 1, 2014 through July 27, 2020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Once identified, postoperative plain radiographs were reviewed to obtain an accurate number of total posterior lumbar screws placed.  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Operative and office visit notes were then reviewed to determine the number of screws requiring repositioning after surgery.  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 screw revision rate was determined by dividing the total number of screws repositioned by the total number of screws placed.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407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D8FA5-8A80-4363-9E88-288F55D69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3ABFA-F3B7-419F-99CA-A9F9BEE24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Between January 1, 2014 and July 27th, 2020 1503 total posterior lumbar screws were placed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 patients returned to surgery for repositioning.  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 one case, the bilateral L4 screws were repositioned. 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 patients required a repositioned left L5 screw. 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One patient required a repositioned left L4 screw and one required the right L4 screw.  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All screws repositioned were due to medial breaches.  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Only symptomatic patients received postoperative CT scans to verify screw placement.</a:t>
            </a:r>
          </a:p>
          <a:p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6 total screws revised = 0.39% screw revision rate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016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F7A4A-611E-40B4-99D7-8C6A110CA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7CFF3-83CD-4265-9AF9-493234AC6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Several studies have examined the placement of freehand standard trajectory pedicle screws compared with robotic navigated placement. 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This is the first paper that has investigated revision rates for mispositioned cortical trajectory screws. 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modifications to both the technique and instrumentation are key to producing an extremely low revision/reoperation rate. 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main weakness of this study is the lack of routine CT scans to determine the exact positioning of each cortical screw placed.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Only symptomatic patients obtained CT scans to verify screw placement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00157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361</Words>
  <Application>Microsoft Office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Cambria</vt:lpstr>
      <vt:lpstr>DIN Next LT Pro</vt:lpstr>
      <vt:lpstr>DIN Next LT Pro Heavy</vt:lpstr>
      <vt:lpstr>Times New Roman</vt:lpstr>
      <vt:lpstr>Office Theme</vt:lpstr>
      <vt:lpstr>PowerPoint Presentation</vt:lpstr>
      <vt:lpstr>Introduction</vt:lpstr>
      <vt:lpstr>Introduction</vt:lpstr>
      <vt:lpstr>Introduction</vt:lpstr>
      <vt:lpstr>Materials/Methods</vt:lpstr>
      <vt:lpstr>Results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Fey</dc:creator>
  <cp:lastModifiedBy>Kate Zimmer</cp:lastModifiedBy>
  <cp:revision>9</cp:revision>
  <dcterms:created xsi:type="dcterms:W3CDTF">2019-05-22T19:05:51Z</dcterms:created>
  <dcterms:modified xsi:type="dcterms:W3CDTF">2020-12-02T00:30:17Z</dcterms:modified>
</cp:coreProperties>
</file>